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b03af9928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bb03af992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b03af99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b03af99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b03af99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b03af99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b03af992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b03af992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b03af99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b03af99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b03af992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b03af992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b03af992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b03af992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c1dbfe4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c1dbfe4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D3C66"/>
            </a:gs>
            <a:gs pos="100000">
              <a:srgbClr val="E03964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155" y="1147099"/>
            <a:ext cx="2378417" cy="2378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413368" y="4332412"/>
            <a:ext cx="6644605" cy="466573"/>
            <a:chOff x="518598" y="4182847"/>
            <a:chExt cx="6644605" cy="466573"/>
          </a:xfrm>
        </p:grpSpPr>
        <p:pic>
          <p:nvPicPr>
            <p:cNvPr descr="Text&#10;&#10;Description automatically generated" id="56" name="Google Shape;56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8598" y="4182847"/>
              <a:ext cx="2519495" cy="466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64291" y="4226091"/>
              <a:ext cx="2198912" cy="3800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13"/>
          <p:cNvSpPr/>
          <p:nvPr/>
        </p:nvSpPr>
        <p:spPr>
          <a:xfrm>
            <a:off x="413368" y="454601"/>
            <a:ext cx="4652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Pie &amp; AI: Anand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Implementation of Neural Style Transfer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13368" y="2106120"/>
            <a:ext cx="342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Speakers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13"/>
          <p:cNvGrpSpPr/>
          <p:nvPr/>
        </p:nvGrpSpPr>
        <p:grpSpPr>
          <a:xfrm>
            <a:off x="413368" y="2572182"/>
            <a:ext cx="6693441" cy="1463425"/>
            <a:chOff x="371124" y="2623748"/>
            <a:chExt cx="6693441" cy="1463425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8598" y="2623748"/>
              <a:ext cx="817800" cy="8178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29493" y="2623748"/>
              <a:ext cx="817200" cy="8178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3" name="Google Shape;63;p13"/>
            <p:cNvSpPr txBox="1"/>
            <p:nvPr/>
          </p:nvSpPr>
          <p:spPr>
            <a:xfrm>
              <a:off x="371124" y="3563973"/>
              <a:ext cx="1704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Rakshil Kevadiya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ML Team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492565" y="3563973"/>
              <a:ext cx="4572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Jay Kshirsagar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ML Team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previous workshop’s important concepts...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Neural Network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Loss Function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Cost Function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Convolutional Neural Network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7987" y="3610776"/>
            <a:ext cx="9387351" cy="166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Neural Style Transfer?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75" y="1347775"/>
            <a:ext cx="73056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437325" y="4050650"/>
            <a:ext cx="5345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000">
                <a:solidFill>
                  <a:schemeClr val="dk2"/>
                </a:solidFill>
              </a:rPr>
              <a:t>Content + Style = Generated</a:t>
            </a:r>
            <a:endParaRPr b="1" i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7987" y="3610776"/>
            <a:ext cx="9387351" cy="166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 Behind NST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68275"/>
            <a:ext cx="3204300" cy="24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NST employs a pre trained </a:t>
            </a:r>
            <a:r>
              <a:rPr lang="en"/>
              <a:t>convolutional</a:t>
            </a:r>
            <a:r>
              <a:rPr lang="en"/>
              <a:t> neural network (CNN) to transfer styles from a given image to another. This is done by defining a loss function that tries to minimise the differences between a content image, a style image and a generated image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975" y="1017725"/>
            <a:ext cx="4701350" cy="27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7987" y="3610776"/>
            <a:ext cx="9387351" cy="166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content from an Image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Higher layers of a network are used for this purpose.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4th conv layer of VGG can be used as a content extractor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Content Loss: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84450"/>
            <a:ext cx="44358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0" l="0" r="67133" t="10305"/>
          <a:stretch/>
        </p:blipFill>
        <p:spPr>
          <a:xfrm>
            <a:off x="5618650" y="1598725"/>
            <a:ext cx="3005328" cy="19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17987" y="3610776"/>
            <a:ext cx="9387351" cy="166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Style from an Image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962425"/>
            <a:ext cx="4260300" cy="22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Capture style </a:t>
            </a:r>
            <a:r>
              <a:rPr lang="en"/>
              <a:t>information</a:t>
            </a:r>
            <a:r>
              <a:rPr lang="en"/>
              <a:t> but not the global representation.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Style (Colours + Texture)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Correlations</a:t>
            </a:r>
            <a:r>
              <a:rPr lang="en"/>
              <a:t> between different filter responses.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correlations among feature maps is known as </a:t>
            </a:r>
            <a:r>
              <a:rPr b="1" lang="en"/>
              <a:t>gram Matrix.</a:t>
            </a:r>
            <a:endParaRPr b="1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50" y="3122275"/>
            <a:ext cx="3608299" cy="15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0" l="35339" r="35563" t="9214"/>
          <a:stretch/>
        </p:blipFill>
        <p:spPr>
          <a:xfrm>
            <a:off x="6171475" y="1152463"/>
            <a:ext cx="2660823" cy="196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17987" y="3610776"/>
            <a:ext cx="9387351" cy="166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Loss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3560700" cy="18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45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55"/>
              <a:buChar char="-"/>
            </a:pPr>
            <a:r>
              <a:rPr lang="en" sz="2455"/>
              <a:t>Content Weight:</a:t>
            </a:r>
            <a:r>
              <a:rPr b="1" lang="en" sz="2455"/>
              <a:t> α</a:t>
            </a:r>
            <a:endParaRPr b="1" sz="2455"/>
          </a:p>
          <a:p>
            <a:pPr indent="-3845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55"/>
              <a:buChar char="-"/>
            </a:pPr>
            <a:r>
              <a:rPr lang="en" sz="2455"/>
              <a:t>Style Weight: </a:t>
            </a:r>
            <a:r>
              <a:rPr b="1" lang="en" sz="2455"/>
              <a:t>β</a:t>
            </a:r>
            <a:endParaRPr b="1" sz="245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b="1" i="1" sz="222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b="1" i="1" sz="222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b="1" i="1" sz="2220"/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b="1" i="1" sz="2220"/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2455"/>
          </a:p>
        </p:txBody>
      </p:sp>
      <p:sp>
        <p:nvSpPr>
          <p:cNvPr id="112" name="Google Shape;112;p19"/>
          <p:cNvSpPr txBox="1"/>
          <p:nvPr/>
        </p:nvSpPr>
        <p:spPr>
          <a:xfrm>
            <a:off x="187425" y="3656600"/>
            <a:ext cx="83745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800">
                <a:solidFill>
                  <a:schemeClr val="dk2"/>
                </a:solidFill>
              </a:rPr>
              <a:t>We can separate content and style from an image with the help of CNN.</a:t>
            </a:r>
            <a:endParaRPr b="1"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4870" t="0"/>
          <a:stretch/>
        </p:blipFill>
        <p:spPr>
          <a:xfrm>
            <a:off x="261725" y="2481138"/>
            <a:ext cx="366065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0" l="67422" r="0" t="0"/>
          <a:stretch/>
        </p:blipFill>
        <p:spPr>
          <a:xfrm>
            <a:off x="5582998" y="1486900"/>
            <a:ext cx="2978927" cy="21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17987" y="3610776"/>
            <a:ext cx="9387351" cy="166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3C4043"/>
                </a:solidFill>
              </a:rPr>
              <a:t>Thank </a:t>
            </a:r>
            <a:r>
              <a:rPr lang="en" sz="7200">
                <a:solidFill>
                  <a:srgbClr val="2C84FB"/>
                </a:solidFill>
              </a:rPr>
              <a:t>You</a:t>
            </a:r>
            <a:r>
              <a:rPr lang="en" sz="7200">
                <a:solidFill>
                  <a:srgbClr val="3C4043"/>
                </a:solidFill>
              </a:rPr>
              <a:t>!</a:t>
            </a:r>
            <a:endParaRPr sz="7200">
              <a:solidFill>
                <a:srgbClr val="3C4043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232075"/>
            <a:ext cx="2270775" cy="7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